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0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9601200" cy="7315200"/>
  <p:embeddedFontLs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438775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948487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438775" y="6948487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/>
        </p:nvSpPr>
        <p:spPr>
          <a:xfrm>
            <a:off x="3427412" y="7896225"/>
            <a:ext cx="2622550" cy="41433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:notes"/>
          <p:cNvSpPr txBox="1"/>
          <p:nvPr/>
        </p:nvSpPr>
        <p:spPr>
          <a:xfrm>
            <a:off x="1050925" y="798512"/>
            <a:ext cx="3948112" cy="28765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800" lIns="73625" spcFirstLastPara="1" rIns="73625" wrap="square" tIns="3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935037" y="3954462"/>
            <a:ext cx="4178300" cy="318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1" name="Google Shape;41;p1:notes"/>
          <p:cNvSpPr txBox="1"/>
          <p:nvPr/>
        </p:nvSpPr>
        <p:spPr>
          <a:xfrm>
            <a:off x="0" y="7896225"/>
            <a:ext cx="2622550" cy="41433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Chandra prakash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:notes"/>
          <p:cNvSpPr txBox="1"/>
          <p:nvPr/>
        </p:nvSpPr>
        <p:spPr>
          <a:xfrm>
            <a:off x="0" y="0"/>
            <a:ext cx="2622550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RAMAN LAB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f69130bbf_0_9:notes"/>
          <p:cNvSpPr txBox="1"/>
          <p:nvPr>
            <p:ph idx="1" type="body"/>
          </p:nvPr>
        </p:nvSpPr>
        <p:spPr>
          <a:xfrm>
            <a:off x="960437" y="3475037"/>
            <a:ext cx="7680300" cy="32910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4f69130bbf_0_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55" name="Google Shape;55;p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idx="10" type="dt"/>
          </p:nvPr>
        </p:nvSpPr>
        <p:spPr>
          <a:xfrm>
            <a:off x="304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92456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304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92456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711200" y="1219200"/>
            <a:ext cx="10769600" cy="0"/>
          </a:xfrm>
          <a:prstGeom prst="straightConnector1">
            <a:avLst/>
          </a:prstGeom>
          <a:noFill/>
          <a:ln cap="flat" cmpd="sng" w="76200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48987" y="96837"/>
            <a:ext cx="10541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-1237" r="0" t="6318"/>
          <a:stretch/>
        </p:blipFill>
        <p:spPr>
          <a:xfrm>
            <a:off x="0" y="0"/>
            <a:ext cx="1219200" cy="1128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C00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rgbClr val="33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304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92456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>
            <p:ph idx="11" type="ftr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711200" y="1219200"/>
            <a:ext cx="10769600" cy="0"/>
          </a:xfrm>
          <a:prstGeom prst="straightConnector1">
            <a:avLst/>
          </a:prstGeom>
          <a:noFill/>
          <a:ln cap="flat" cmpd="sng" w="76200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48987" y="96837"/>
            <a:ext cx="10541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-1237" r="0" t="6318"/>
          <a:stretch/>
        </p:blipFill>
        <p:spPr>
          <a:xfrm>
            <a:off x="0" y="0"/>
            <a:ext cx="1219200" cy="112871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C00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rgbClr val="33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C00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3048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92456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NM46YbqL7Rblbm4jryZdJV3Ez6KiNS6X/view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0.png"/><Relationship Id="rId13" Type="http://schemas.openxmlformats.org/officeDocument/2006/relationships/image" Target="../media/image1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1.jpg"/><Relationship Id="rId9" Type="http://schemas.openxmlformats.org/officeDocument/2006/relationships/image" Target="../media/image9.png"/><Relationship Id="rId15" Type="http://schemas.openxmlformats.org/officeDocument/2006/relationships/image" Target="../media/image19.png"/><Relationship Id="rId14" Type="http://schemas.openxmlformats.org/officeDocument/2006/relationships/image" Target="../media/image17.png"/><Relationship Id="rId16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4.jp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/>
        </p:nvSpPr>
        <p:spPr>
          <a:xfrm>
            <a:off x="92456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rgbClr val="CC6600"/>
                </a:solidFill>
                <a:latin typeface="Times"/>
                <a:ea typeface="Times"/>
                <a:cs typeface="Times"/>
                <a:sym typeface="Times"/>
              </a:rPr>
              <a:t>*</a:t>
            </a:r>
            <a:endParaRPr b="0" i="0" sz="1200" u="none" cap="none" strike="noStrike">
              <a:solidFill>
                <a:srgbClr val="CC66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"/>
                <a:ea typeface="Times"/>
                <a:cs typeface="Times"/>
                <a:sym typeface="Times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7" name="Google Shape;47;p5"/>
          <p:cNvSpPr txBox="1"/>
          <p:nvPr>
            <p:ph idx="4294967295" type="title"/>
          </p:nvPr>
        </p:nvSpPr>
        <p:spPr>
          <a:xfrm>
            <a:off x="1828800" y="1074860"/>
            <a:ext cx="88392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4000"/>
              <a:buFont typeface="Times"/>
              <a:buNone/>
            </a:pPr>
            <a:r>
              <a:rPr lang="en-US" sz="4000">
                <a:latin typeface="Times"/>
                <a:ea typeface="Times"/>
                <a:cs typeface="Times"/>
                <a:sym typeface="Times"/>
              </a:rPr>
              <a:t>Artificial Intelligence</a:t>
            </a:r>
            <a:r>
              <a:rPr lang="en-US" sz="30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Project</a:t>
            </a:r>
            <a:r>
              <a:rPr b="0" i="0" lang="en-US" sz="4000" u="none" cap="none" strike="noStrike">
                <a:solidFill>
                  <a:srgbClr val="0033CC"/>
                </a:solidFill>
                <a:latin typeface="Times"/>
                <a:ea typeface="Times"/>
                <a:cs typeface="Times"/>
                <a:sym typeface="Times"/>
              </a:rPr>
              <a:t>  </a:t>
            </a:r>
            <a:endParaRPr b="0" i="0" sz="4000" u="none" cap="none" strike="noStrike">
              <a:solidFill>
                <a:srgbClr val="0033CC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8251825" y="4092575"/>
            <a:ext cx="3805200" cy="2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Presented By : </a:t>
            </a:r>
            <a:endParaRPr b="1" i="0" sz="18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Nirmeet Parmar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U23CS047</a:t>
            </a:r>
            <a:endParaRPr b="0" i="0" sz="18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Aditya Panchal -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U23CS048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Sneh Karanjia - U23CS050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Harsh Parmar - U23CS056</a:t>
            </a:r>
            <a:endParaRPr b="0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9" name="Google Shape;49;p5"/>
          <p:cNvSpPr txBox="1"/>
          <p:nvPr/>
        </p:nvSpPr>
        <p:spPr>
          <a:xfrm>
            <a:off x="5197475" y="5892800"/>
            <a:ext cx="1879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450" lIns="82925" spcFirstLastPara="1" rIns="82925" wrap="square" tIns="4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"/>
              <a:buNone/>
            </a:pPr>
            <a:r>
              <a:rPr b="1" i="0" lang="en-US" sz="25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April 2025</a:t>
            </a:r>
            <a:endParaRPr b="1" i="0" sz="25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0" name="Google Shape;50;p5"/>
          <p:cNvSpPr txBox="1"/>
          <p:nvPr/>
        </p:nvSpPr>
        <p:spPr>
          <a:xfrm>
            <a:off x="3902057" y="2281834"/>
            <a:ext cx="42768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Gesture + Voice Controlled Robot Movement</a:t>
            </a:r>
            <a:endParaRPr b="1" i="0" sz="25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0" y="3675952"/>
            <a:ext cx="2093913" cy="200818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/>
        </p:nvSpPr>
        <p:spPr>
          <a:xfrm>
            <a:off x="360400" y="4092575"/>
            <a:ext cx="3805200" cy="23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Guide: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Chandra Prakash Meena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Professor, Department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CSE, SVNIT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914400" y="346075"/>
            <a:ext cx="103632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Working Video</a:t>
            </a: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14" title="AI Project-Group-31_L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316325"/>
            <a:ext cx="10363200" cy="50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Learning</a:t>
            </a:r>
            <a:endParaRPr/>
          </a:p>
        </p:txBody>
      </p:sp>
      <p:sp>
        <p:nvSpPr>
          <p:cNvPr id="139" name="Google Shape;139;p15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Learned integration of multiple AI tools (vision, NLP, voice) into a single real-time application.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Understood the significance of prioritizing control logic based on user behavior.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Gained hands-on experience with Arduino-Bluetooth interfacing and AI-driven control systems.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MediaPipe Documentation by Google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OpenCV Python Tutorials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Speech Recognition Library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OpenAI / GitHub-hosted GPT 4.1 model endpoint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Arduino Motor Control Docs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3600"/>
              <a:buFont typeface="Times New Roman"/>
              <a:buNone/>
            </a:pPr>
            <a:r>
              <a:rPr lang="en-US"/>
              <a:t>Index</a:t>
            </a:r>
            <a:endParaRPr/>
          </a:p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Problem Statement 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Objectives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Assumption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Agent Introduction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AI Module Used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Hardware and Software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Circuit Diagram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Working Video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Our Learning</a:t>
            </a:r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9245600" y="64008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CC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b="0" i="0" sz="1200" u="none" cap="none" strike="noStrike">
              <a:solidFill>
                <a:srgbClr val="CC66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66" name="Google Shape;66;p7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Manual control of robots using remote or wired systems lacks intuitiveness and limits accessibility. There is a need for a more natural and intelligent way to control robotic movement using human-friendly interfaces like gestures and voice.</a:t>
            </a:r>
            <a:endParaRPr/>
          </a:p>
        </p:txBody>
      </p:sp>
      <p:pic>
        <p:nvPicPr>
          <p:cNvPr id="67" name="Google Shape;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6445" y="3209520"/>
            <a:ext cx="7263765" cy="292036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Develop a hybrid robot that can be controlled by both hand gestures and voice commands.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Prioritize gesture-based control while allowing voice fallback when gesture input is neutral.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Implement real-time hand tracking using MediaPipe and voice command interpretation using an LLM.</a:t>
            </a:r>
            <a:endParaRPr/>
          </a:p>
        </p:txBody>
      </p:sp>
      <p:sp>
        <p:nvSpPr>
          <p:cNvPr id="75" name="Google Shape;75;p8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Assumption</a:t>
            </a:r>
            <a:endParaRPr/>
          </a:p>
        </p:txBody>
      </p:sp>
      <p:sp>
        <p:nvSpPr>
          <p:cNvPr id="81" name="Google Shape;81;p9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user is in range of the webcam and microphone.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stable Bluetooth connection is established between the PC and the Arduino robot.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gestures follow expected 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directional patterns 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(up, down, left, right).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Voice commands are given 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clearly and in English.</a:t>
            </a:r>
            <a:endParaRPr/>
          </a:p>
        </p:txBody>
      </p:sp>
      <p:pic>
        <p:nvPicPr>
          <p:cNvPr id="82" name="Google Shape;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610" y="2526030"/>
            <a:ext cx="512699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Agent Introduction</a:t>
            </a:r>
            <a:endParaRPr/>
          </a:p>
        </p:txBody>
      </p:sp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robot system is designed as an intelligent agent that receives perceptual input through a webcam and microphone.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acts based on gesture or voice interpretation to perform movement commands using motors via an Arduino controller, sends </a:t>
            </a:r>
            <a:r>
              <a:rPr lang="en-US"/>
              <a:t>signals</a:t>
            </a:r>
            <a:r>
              <a:rPr lang="en-US"/>
              <a:t> via bluetooth module (HC-05).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Gesture input is prioritized over voice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unless the gesture indicates 'neutral'.</a:t>
            </a:r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250" y="3258900"/>
            <a:ext cx="2956073" cy="295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AI Module Used</a:t>
            </a:r>
            <a:endParaRPr/>
          </a:p>
        </p:txBody>
      </p:sp>
      <p:sp>
        <p:nvSpPr>
          <p:cNvPr id="97" name="Google Shape;97;p11"/>
          <p:cNvSpPr txBox="1"/>
          <p:nvPr>
            <p:ph idx="1" type="body"/>
          </p:nvPr>
        </p:nvSpPr>
        <p:spPr>
          <a:xfrm>
            <a:off x="914400" y="1371600"/>
            <a:ext cx="10363200" cy="4687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MediaPipe (Google): For real-time hand gesture recognition.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OpenCV: For processing video frames and detecting gestures visually.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SpeechRecognition + PyAudio: For capturing and converting voice input to text.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GitHub-hosted OpenAI GPT 4.1 Model: For interpreting natural language voice commands into actionable robot movement instructions.</a:t>
            </a:r>
            <a:endParaRPr/>
          </a:p>
        </p:txBody>
      </p:sp>
      <p:sp>
        <p:nvSpPr>
          <p:cNvPr id="98" name="Google Shape;98;p11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Hardware + Software</a:t>
            </a:r>
            <a:endParaRPr/>
          </a:p>
        </p:txBody>
      </p:sp>
      <p:sp>
        <p:nvSpPr>
          <p:cNvPr id="104" name="Google Shape;104;p12"/>
          <p:cNvSpPr txBox="1"/>
          <p:nvPr>
            <p:ph idx="1" type="body"/>
          </p:nvPr>
        </p:nvSpPr>
        <p:spPr>
          <a:xfrm>
            <a:off x="914400" y="1371600"/>
            <a:ext cx="10363200" cy="5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1033304" y="1622124"/>
            <a:ext cx="1529096" cy="1588007"/>
          </a:xfrm>
          <a:custGeom>
            <a:rect b="b" l="l" r="r" t="t"/>
            <a:pathLst>
              <a:path extrusionOk="0" h="2785977" w="2885087">
                <a:moveTo>
                  <a:pt x="0" y="0"/>
                </a:moveTo>
                <a:lnTo>
                  <a:pt x="2885087" y="0"/>
                </a:lnTo>
                <a:lnTo>
                  <a:pt x="2885087" y="2785977"/>
                </a:lnTo>
                <a:lnTo>
                  <a:pt x="0" y="2785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89" l="0" r="0" t="-7879"/>
            </a:stretch>
          </a:blipFill>
          <a:ln>
            <a:noFill/>
          </a:ln>
        </p:spPr>
      </p:sp>
      <p:sp>
        <p:nvSpPr>
          <p:cNvPr id="106" name="Google Shape;106;p12"/>
          <p:cNvSpPr/>
          <p:nvPr/>
        </p:nvSpPr>
        <p:spPr>
          <a:xfrm>
            <a:off x="2661152" y="1861426"/>
            <a:ext cx="2040267" cy="1288404"/>
          </a:xfrm>
          <a:custGeom>
            <a:rect b="b" l="l" r="r" t="t"/>
            <a:pathLst>
              <a:path extrusionOk="0" h="1506905" w="2518848">
                <a:moveTo>
                  <a:pt x="0" y="0"/>
                </a:moveTo>
                <a:lnTo>
                  <a:pt x="2518848" y="0"/>
                </a:lnTo>
                <a:lnTo>
                  <a:pt x="2518848" y="1506905"/>
                </a:lnTo>
                <a:lnTo>
                  <a:pt x="0" y="1506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889" l="0" r="0" t="-7879"/>
            </a:stretch>
          </a:blipFill>
          <a:ln>
            <a:noFill/>
          </a:ln>
        </p:spPr>
      </p:sp>
      <p:sp>
        <p:nvSpPr>
          <p:cNvPr id="107" name="Google Shape;107;p12"/>
          <p:cNvSpPr/>
          <p:nvPr/>
        </p:nvSpPr>
        <p:spPr>
          <a:xfrm>
            <a:off x="5021052" y="1711598"/>
            <a:ext cx="1757835" cy="1588044"/>
          </a:xfrm>
          <a:custGeom>
            <a:rect b="b" l="l" r="r" t="t"/>
            <a:pathLst>
              <a:path extrusionOk="0" h="2786042" w="3225385">
                <a:moveTo>
                  <a:pt x="0" y="0"/>
                </a:moveTo>
                <a:lnTo>
                  <a:pt x="3225384" y="0"/>
                </a:lnTo>
                <a:lnTo>
                  <a:pt x="3225384" y="2786042"/>
                </a:lnTo>
                <a:lnTo>
                  <a:pt x="0" y="2786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889" l="0" r="0" t="-7879"/>
            </a:stretch>
          </a:blipFill>
          <a:ln>
            <a:noFill/>
          </a:ln>
        </p:spPr>
      </p:sp>
      <p:sp>
        <p:nvSpPr>
          <p:cNvPr id="108" name="Google Shape;108;p12"/>
          <p:cNvSpPr/>
          <p:nvPr/>
        </p:nvSpPr>
        <p:spPr>
          <a:xfrm>
            <a:off x="1095850" y="3429000"/>
            <a:ext cx="1466548" cy="1234577"/>
          </a:xfrm>
          <a:custGeom>
            <a:rect b="b" l="l" r="r" t="t"/>
            <a:pathLst>
              <a:path extrusionOk="0" h="2147091" w="2485675">
                <a:moveTo>
                  <a:pt x="0" y="0"/>
                </a:moveTo>
                <a:lnTo>
                  <a:pt x="2485675" y="0"/>
                </a:lnTo>
                <a:lnTo>
                  <a:pt x="2485675" y="2147091"/>
                </a:lnTo>
                <a:lnTo>
                  <a:pt x="0" y="2147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889" l="0" r="0" t="-7879"/>
            </a:stretch>
          </a:blipFill>
          <a:ln>
            <a:noFill/>
          </a:ln>
        </p:spPr>
      </p:sp>
      <p:sp>
        <p:nvSpPr>
          <p:cNvPr id="109" name="Google Shape;109;p12"/>
          <p:cNvSpPr/>
          <p:nvPr/>
        </p:nvSpPr>
        <p:spPr>
          <a:xfrm>
            <a:off x="2661150" y="3299650"/>
            <a:ext cx="1295676" cy="1288696"/>
          </a:xfrm>
          <a:custGeom>
            <a:rect b="b" l="l" r="r" t="t"/>
            <a:pathLst>
              <a:path extrusionOk="0" h="2311563" w="2313708">
                <a:moveTo>
                  <a:pt x="0" y="0"/>
                </a:moveTo>
                <a:lnTo>
                  <a:pt x="2313708" y="0"/>
                </a:lnTo>
                <a:lnTo>
                  <a:pt x="2313708" y="2311562"/>
                </a:lnTo>
                <a:lnTo>
                  <a:pt x="0" y="2311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319" l="-609" r="-609" t="0"/>
            </a:stretch>
          </a:blipFill>
          <a:ln>
            <a:noFill/>
          </a:ln>
        </p:spPr>
      </p:sp>
      <p:pic>
        <p:nvPicPr>
          <p:cNvPr id="110" name="Google Shape;110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3590" y="4731366"/>
            <a:ext cx="3230550" cy="4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/>
          <p:nvPr/>
        </p:nvSpPr>
        <p:spPr>
          <a:xfrm rot="-5400000">
            <a:off x="4965607" y="2863785"/>
            <a:ext cx="1093777" cy="2235635"/>
          </a:xfrm>
          <a:custGeom>
            <a:rect b="b" l="l" r="r" t="t"/>
            <a:pathLst>
              <a:path extrusionOk="0" h="2197184" w="2543667">
                <a:moveTo>
                  <a:pt x="0" y="0"/>
                </a:moveTo>
                <a:lnTo>
                  <a:pt x="2543667" y="0"/>
                </a:lnTo>
                <a:lnTo>
                  <a:pt x="2543667" y="2197184"/>
                </a:lnTo>
                <a:lnTo>
                  <a:pt x="0" y="219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7889" l="0" r="0" t="-7879"/>
            </a:stretch>
          </a:blipFill>
          <a:ln>
            <a:noFill/>
          </a:ln>
        </p:spPr>
      </p:sp>
      <p:pic>
        <p:nvPicPr>
          <p:cNvPr id="112" name="Google Shape;112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69500" y="5334575"/>
            <a:ext cx="2278756" cy="12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2"/>
          <p:cNvSpPr/>
          <p:nvPr/>
        </p:nvSpPr>
        <p:spPr>
          <a:xfrm>
            <a:off x="7244926" y="1514150"/>
            <a:ext cx="1526550" cy="1714639"/>
          </a:xfrm>
          <a:custGeom>
            <a:rect b="b" l="l" r="r" t="t"/>
            <a:pathLst>
              <a:path extrusionOk="0" h="3707328" w="3115408">
                <a:moveTo>
                  <a:pt x="0" y="0"/>
                </a:moveTo>
                <a:lnTo>
                  <a:pt x="3115408" y="0"/>
                </a:lnTo>
                <a:lnTo>
                  <a:pt x="3115408" y="3707328"/>
                </a:lnTo>
                <a:lnTo>
                  <a:pt x="0" y="3707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15348" l="-86358" r="-89678" t="-12229"/>
            </a:stretch>
          </a:blipFill>
          <a:ln>
            <a:noFill/>
          </a:ln>
        </p:spPr>
      </p:sp>
      <p:sp>
        <p:nvSpPr>
          <p:cNvPr id="114" name="Google Shape;114;p12"/>
          <p:cNvSpPr/>
          <p:nvPr/>
        </p:nvSpPr>
        <p:spPr>
          <a:xfrm>
            <a:off x="6909650" y="5101600"/>
            <a:ext cx="4481678" cy="1301878"/>
          </a:xfrm>
          <a:custGeom>
            <a:rect b="b" l="l" r="r" t="t"/>
            <a:pathLst>
              <a:path extrusionOk="0" h="2254334" w="6921510">
                <a:moveTo>
                  <a:pt x="0" y="0"/>
                </a:moveTo>
                <a:lnTo>
                  <a:pt x="6921510" y="0"/>
                </a:lnTo>
                <a:lnTo>
                  <a:pt x="6921510" y="2254334"/>
                </a:lnTo>
                <a:lnTo>
                  <a:pt x="0" y="2254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5" name="Google Shape;115;p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64148">
            <a:off x="4735010" y="4701475"/>
            <a:ext cx="1622076" cy="14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237513" y="1798842"/>
            <a:ext cx="1298461" cy="123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2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12"/>
          <p:cNvPicPr preferRelativeResize="0"/>
          <p:nvPr/>
        </p:nvPicPr>
        <p:blipFill rotWithShape="1">
          <a:blip r:embed="rId15">
            <a:alphaModFix/>
          </a:blip>
          <a:srcRect b="-5769" l="0" r="0" t="5770"/>
          <a:stretch/>
        </p:blipFill>
        <p:spPr>
          <a:xfrm>
            <a:off x="7068168" y="3306564"/>
            <a:ext cx="3800420" cy="152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771470" y="4451270"/>
            <a:ext cx="2395641" cy="6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type="title"/>
          </p:nvPr>
        </p:nvSpPr>
        <p:spPr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Circuit Diagram</a:t>
            </a:r>
            <a:endParaRPr/>
          </a:p>
        </p:txBody>
      </p:sp>
      <p:sp>
        <p:nvSpPr>
          <p:cNvPr id="125" name="Google Shape;125;p13"/>
          <p:cNvSpPr txBox="1"/>
          <p:nvPr/>
        </p:nvSpPr>
        <p:spPr>
          <a:xfrm>
            <a:off x="4165600" y="64008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SVNIT Surat</a:t>
            </a:r>
            <a:endParaRPr b="0" i="0" sz="1400" u="none" cap="none" strike="noStrike">
              <a:solidFill>
                <a:srgbClr val="CC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375" y="1338450"/>
            <a:ext cx="5177410" cy="50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Theme2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7_Theme2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